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486" r:id="rId3"/>
    <p:sldId id="376" r:id="rId4"/>
    <p:sldId id="422" r:id="rId5"/>
    <p:sldId id="423" r:id="rId6"/>
    <p:sldId id="469" r:id="rId7"/>
    <p:sldId id="360" r:id="rId8"/>
    <p:sldId id="470" r:id="rId9"/>
    <p:sldId id="361" r:id="rId10"/>
    <p:sldId id="362" r:id="rId11"/>
    <p:sldId id="363" r:id="rId12"/>
    <p:sldId id="364" r:id="rId13"/>
    <p:sldId id="365" r:id="rId14"/>
    <p:sldId id="366" r:id="rId15"/>
    <p:sldId id="374" r:id="rId16"/>
    <p:sldId id="368" r:id="rId17"/>
    <p:sldId id="369" r:id="rId18"/>
    <p:sldId id="427" r:id="rId19"/>
    <p:sldId id="431" r:id="rId20"/>
    <p:sldId id="380" r:id="rId21"/>
    <p:sldId id="381" r:id="rId22"/>
    <p:sldId id="382" r:id="rId23"/>
    <p:sldId id="383" r:id="rId24"/>
    <p:sldId id="384" r:id="rId25"/>
    <p:sldId id="385" r:id="rId26"/>
    <p:sldId id="386" r:id="rId27"/>
    <p:sldId id="487" r:id="rId28"/>
    <p:sldId id="388" r:id="rId29"/>
    <p:sldId id="389" r:id="rId30"/>
    <p:sldId id="394" r:id="rId31"/>
    <p:sldId id="390" r:id="rId32"/>
    <p:sldId id="395" r:id="rId33"/>
    <p:sldId id="430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06"/>
    <p:restoredTop sz="94696"/>
  </p:normalViewPr>
  <p:slideViewPr>
    <p:cSldViewPr snapToGrid="0" snapToObjects="1">
      <p:cViewPr varScale="1">
        <p:scale>
          <a:sx n="115" d="100"/>
          <a:sy n="115" d="100"/>
        </p:scale>
        <p:origin x="232" y="4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845AE-ACE1-EC44-8625-84E41CDD46BF}" type="datetimeFigureOut">
              <a:rPr lang="en-US" smtClean="0"/>
              <a:t>4/29/22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9650B-C0B8-7C4E-B61C-B8EF4072F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445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7B6E1-B344-C444-840E-5BCE257718B4}" type="datetimeFigureOut">
              <a:rPr lang="en-US" smtClean="0"/>
              <a:t>4/29/22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18D25-F9F0-6E43-9906-4FDAFD99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2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67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274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85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70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24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89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6318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973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7981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907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79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01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1565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5021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551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388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9878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6069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62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802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7434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638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1732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428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129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98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36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591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428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46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249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20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7904" y="6434750"/>
            <a:ext cx="5011541" cy="501650"/>
          </a:xfrm>
          <a:prstGeom prst="rect">
            <a:avLst/>
          </a:prstGeom>
        </p:spPr>
        <p:txBody>
          <a:bodyPr/>
          <a:lstStyle>
            <a:lvl1pPr>
              <a:defRPr sz="1600" i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6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6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1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6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8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0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9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66111"/>
            <a:ext cx="501696" cy="357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466110"/>
            <a:ext cx="12192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07904" y="6521360"/>
            <a:ext cx="2729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</a:rPr>
              <a:t>Topic 2 – Exploratory Data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C5313-8C82-2E4D-BC85-234997DA0DF0}"/>
              </a:ext>
            </a:extLst>
          </p:cNvPr>
          <p:cNvSpPr txBox="1"/>
          <p:nvPr userDrawn="1"/>
        </p:nvSpPr>
        <p:spPr>
          <a:xfrm>
            <a:off x="7922528" y="6498280"/>
            <a:ext cx="3753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7030A0"/>
                </a:solidFill>
              </a:rPr>
              <a:t>Data Science for Operational Researchers using R</a:t>
            </a:r>
          </a:p>
        </p:txBody>
      </p:sp>
    </p:spTree>
    <p:extLst>
      <p:ext uri="{BB962C8B-B14F-4D97-AF65-F5344CB8AC3E}">
        <p14:creationId xmlns:p14="http://schemas.microsoft.com/office/powerpoint/2010/main" val="211101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8593" y="4208730"/>
            <a:ext cx="9225455" cy="26947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Topic 2: Exploratory Data Analysis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C22F0909-D762-C901-8EB3-1DD036C706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413"/>
          <a:stretch/>
        </p:blipFill>
        <p:spPr>
          <a:xfrm>
            <a:off x="0" y="914400"/>
            <a:ext cx="12192000" cy="290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4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Fuel Economy Data Set (ggplot2::mpg)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981200" y="2582334"/>
          <a:ext cx="7975602" cy="331780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630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76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7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9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9411">
                <a:tc>
                  <a:txBody>
                    <a:bodyPr/>
                    <a:lstStyle/>
                    <a:p>
                      <a:r>
                        <a:rPr lang="en-US" b="1" dirty="0"/>
                        <a:t>manufacturer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manufacturer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drv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 = front-wheel drive, r = rear wheel drive, 4 = 4wd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411">
                <a:tc>
                  <a:txBody>
                    <a:bodyPr/>
                    <a:lstStyle/>
                    <a:p>
                      <a:r>
                        <a:rPr lang="en-US" b="1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cty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city miles per gallon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411">
                <a:tc>
                  <a:txBody>
                    <a:bodyPr/>
                    <a:lstStyle/>
                    <a:p>
                      <a:r>
                        <a:rPr lang="en-US" b="1" dirty="0" err="1"/>
                        <a:t>displ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engine displacement, in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litres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hwy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highway miles per gallon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9411">
                <a:tc>
                  <a:txBody>
                    <a:bodyPr/>
                    <a:lstStyle/>
                    <a:p>
                      <a:r>
                        <a:rPr lang="en-US" b="1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year of manufacture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fl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fuel type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9411">
                <a:tc>
                  <a:txBody>
                    <a:bodyPr/>
                    <a:lstStyle/>
                    <a:p>
                      <a:r>
                        <a:rPr lang="en-US" b="1" dirty="0" err="1"/>
                        <a:t>cyl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 of cylinders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“type” of car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9411">
                <a:tc>
                  <a:txBody>
                    <a:bodyPr/>
                    <a:lstStyle/>
                    <a:p>
                      <a:r>
                        <a:rPr lang="en-US" b="1" dirty="0"/>
                        <a:t>trans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type of transmission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981201" y="1304933"/>
            <a:ext cx="8229599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This dataset contains a subset of the fuel economy data that the EPA makes available on http://</a:t>
            </a:r>
            <a:r>
              <a:rPr lang="en-US" dirty="0" err="1">
                <a:solidFill>
                  <a:srgbClr val="0000FF"/>
                </a:solidFill>
              </a:rPr>
              <a:t>fueleconomy.gov</a:t>
            </a:r>
            <a:r>
              <a:rPr lang="en-US" dirty="0">
                <a:solidFill>
                  <a:srgbClr val="0000FF"/>
                </a:solidFill>
              </a:rPr>
              <a:t>. It contains only models which had a new release every year between 1999 and 2008 - this was used as a proxy for the popularity of the car.</a:t>
            </a:r>
          </a:p>
        </p:txBody>
      </p:sp>
    </p:spTree>
    <p:extLst>
      <p:ext uri="{BB962C8B-B14F-4D97-AF65-F5344CB8AC3E}">
        <p14:creationId xmlns:p14="http://schemas.microsoft.com/office/powerpoint/2010/main" val="2385757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a  first graph to help answer the following question:</a:t>
            </a:r>
          </a:p>
          <a:p>
            <a:pPr lvl="1"/>
            <a:r>
              <a:rPr lang="en-US" i="1" dirty="0">
                <a:solidFill>
                  <a:srgbClr val="0000FF"/>
                </a:solidFill>
              </a:rPr>
              <a:t>Do cars with big engines use more fuel than cars with small engines</a:t>
            </a:r>
          </a:p>
          <a:p>
            <a:r>
              <a:rPr lang="en-US" dirty="0"/>
              <a:t>What might the relationship between </a:t>
            </a:r>
            <a:r>
              <a:rPr lang="en-US" dirty="0">
                <a:solidFill>
                  <a:srgbClr val="0000FF"/>
                </a:solidFill>
              </a:rPr>
              <a:t>engine size </a:t>
            </a:r>
            <a:r>
              <a:rPr lang="en-US" dirty="0"/>
              <a:t>and </a:t>
            </a:r>
            <a:r>
              <a:rPr lang="en-US" dirty="0">
                <a:solidFill>
                  <a:srgbClr val="0000FF"/>
                </a:solidFill>
              </a:rPr>
              <a:t>fuel efficiency </a:t>
            </a:r>
            <a:r>
              <a:rPr lang="en-US" dirty="0"/>
              <a:t>look like?</a:t>
            </a:r>
          </a:p>
          <a:p>
            <a:pPr lvl="1"/>
            <a:r>
              <a:rPr lang="en-US" dirty="0"/>
              <a:t>Positive or negative?</a:t>
            </a:r>
          </a:p>
          <a:p>
            <a:pPr lvl="1"/>
            <a:r>
              <a:rPr lang="en-US" dirty="0"/>
              <a:t>Linear or non-linear?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61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4131733"/>
            <a:ext cx="8229600" cy="16726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Among the variables are:</a:t>
            </a:r>
          </a:p>
          <a:p>
            <a:pPr lvl="1"/>
            <a:r>
              <a:rPr lang="en-US" b="1" dirty="0" err="1">
                <a:solidFill>
                  <a:srgbClr val="0000FF"/>
                </a:solidFill>
              </a:rPr>
              <a:t>displ</a:t>
            </a:r>
            <a:r>
              <a:rPr lang="en-US" dirty="0"/>
              <a:t>, a car’s engine size in </a:t>
            </a:r>
            <a:r>
              <a:rPr lang="en-US" dirty="0" err="1"/>
              <a:t>litres</a:t>
            </a:r>
            <a:endParaRPr lang="en-US" dirty="0"/>
          </a:p>
          <a:p>
            <a:pPr lvl="1"/>
            <a:r>
              <a:rPr lang="en-US" b="1" dirty="0" err="1">
                <a:solidFill>
                  <a:srgbClr val="0000FF"/>
                </a:solidFill>
              </a:rPr>
              <a:t>hwy</a:t>
            </a:r>
            <a:r>
              <a:rPr lang="en-US" dirty="0"/>
              <a:t>, a car’s fuel efficiency on the highway in miles per gallon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Screenshot 2017-02-27 21.10.1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79" b="34343"/>
          <a:stretch/>
        </p:blipFill>
        <p:spPr>
          <a:xfrm>
            <a:off x="1862666" y="1693334"/>
            <a:ext cx="8153400" cy="1930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51868" y="1845733"/>
            <a:ext cx="778933" cy="203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128001" y="1845733"/>
            <a:ext cx="778933" cy="203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96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263121"/>
            <a:ext cx="7962404" cy="5070341"/>
          </a:xfrm>
          <a:prstGeom prst="rect">
            <a:avLst/>
          </a:prstGeom>
        </p:spPr>
      </p:pic>
      <p:pic>
        <p:nvPicPr>
          <p:cNvPr id="7" name="Picture 6" descr="Screenshot 2017-02-27 21.50.3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37" y="1417639"/>
            <a:ext cx="5947339" cy="95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641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plot shows a negative relationship between engine size (</a:t>
            </a:r>
            <a:r>
              <a:rPr lang="en-US" dirty="0" err="1"/>
              <a:t>displ</a:t>
            </a:r>
            <a:r>
              <a:rPr lang="en-US" dirty="0"/>
              <a:t>) and fuel efficiency (</a:t>
            </a:r>
            <a:r>
              <a:rPr lang="en-US" dirty="0" err="1"/>
              <a:t>hwy</a:t>
            </a:r>
            <a:r>
              <a:rPr lang="en-US" dirty="0"/>
              <a:t>)</a:t>
            </a:r>
          </a:p>
          <a:p>
            <a:r>
              <a:rPr lang="en-US" dirty="0"/>
              <a:t>Cars with big engines use more fuel</a:t>
            </a:r>
          </a:p>
          <a:p>
            <a:r>
              <a:rPr lang="en-US" dirty="0"/>
              <a:t>Does this confirm or refute your hypothesis about fuel efficiency and engine size?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44133"/>
            <a:ext cx="5486400" cy="456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69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2.2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might the relationship between </a:t>
            </a:r>
            <a:r>
              <a:rPr lang="en-US" dirty="0">
                <a:solidFill>
                  <a:srgbClr val="0000FF"/>
                </a:solidFill>
              </a:rPr>
              <a:t>engine size </a:t>
            </a:r>
            <a:r>
              <a:rPr lang="en-US" dirty="0"/>
              <a:t>and </a:t>
            </a:r>
            <a:r>
              <a:rPr lang="en-US" dirty="0">
                <a:solidFill>
                  <a:srgbClr val="0000FF"/>
                </a:solidFill>
              </a:rPr>
              <a:t>fuel efficiency (city mpg) </a:t>
            </a:r>
            <a:r>
              <a:rPr lang="en-US" dirty="0"/>
              <a:t>look like?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72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(2) Aesthetic Mappings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81200" y="3471333"/>
            <a:ext cx="8229600" cy="2844800"/>
          </a:xfrm>
        </p:spPr>
        <p:txBody>
          <a:bodyPr>
            <a:normAutofit fontScale="92500"/>
          </a:bodyPr>
          <a:lstStyle/>
          <a:p>
            <a:r>
              <a:rPr lang="en-US" dirty="0"/>
              <a:t>A third variable can be added to a 2-D plot by mapping it to an aesthetic.</a:t>
            </a:r>
          </a:p>
          <a:p>
            <a:r>
              <a:rPr lang="en-US" dirty="0"/>
              <a:t>An aesthetic is a visual property of the plot’s objects.</a:t>
            </a:r>
          </a:p>
          <a:p>
            <a:r>
              <a:rPr lang="en-US" dirty="0"/>
              <a:t>An </a:t>
            </a:r>
            <a:r>
              <a:rPr lang="en-US" dirty="0" err="1"/>
              <a:t>aesthetic’s</a:t>
            </a:r>
            <a:r>
              <a:rPr lang="en-US" dirty="0"/>
              <a:t> </a:t>
            </a:r>
            <a:r>
              <a:rPr lang="en-US" i="1" dirty="0"/>
              <a:t>level</a:t>
            </a:r>
            <a:r>
              <a:rPr lang="en-US" dirty="0"/>
              <a:t> could be </a:t>
            </a:r>
            <a:r>
              <a:rPr lang="en-US" dirty="0" err="1"/>
              <a:t>colour</a:t>
            </a:r>
            <a:r>
              <a:rPr lang="en-US" dirty="0"/>
              <a:t>, size or shape.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16</a:t>
            </a:fld>
            <a:endParaRPr lang="en-US"/>
          </a:p>
        </p:txBody>
      </p:sp>
      <p:pic>
        <p:nvPicPr>
          <p:cNvPr id="10" name="Picture 9" descr="Screenshot 2017-02-27 22.17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290783"/>
            <a:ext cx="8225822" cy="104508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370667" y="1379698"/>
            <a:ext cx="7603067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“The greatest value of a picture is when it forces us to notice what we never expected to see” – John </a:t>
            </a:r>
            <a:r>
              <a:rPr lang="en-US" sz="2400" dirty="0" err="1">
                <a:solidFill>
                  <a:srgbClr val="0000FF"/>
                </a:solidFill>
              </a:rPr>
              <a:t>Tukey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712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263" y="1233710"/>
            <a:ext cx="8839200" cy="5232400"/>
          </a:xfrm>
          <a:prstGeom prst="rect">
            <a:avLst/>
          </a:prstGeom>
        </p:spPr>
      </p:pic>
      <p:pic>
        <p:nvPicPr>
          <p:cNvPr id="7" name="Picture 6" descr="Screenshot 2017-02-27 22.22.2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866" y="75588"/>
            <a:ext cx="7989086" cy="115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62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2B7533-43D6-BE4F-93A5-E6B436307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AC22CC-FDB8-5940-94DE-FE17DB8E3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829" y="761452"/>
            <a:ext cx="9827619" cy="5704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61CC61-0500-9840-A6B4-B425FC155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628" y="0"/>
            <a:ext cx="9318953" cy="90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8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4C8635-AF09-544C-A03D-824FA96C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9" y="-58735"/>
            <a:ext cx="10972800" cy="1143000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2.3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DB9350-D50D-C141-8647-594BB7717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931" y="938049"/>
            <a:ext cx="10972800" cy="4525963"/>
          </a:xfrm>
        </p:spPr>
        <p:txBody>
          <a:bodyPr/>
          <a:lstStyle/>
          <a:p>
            <a:r>
              <a:rPr lang="en-US" dirty="0"/>
              <a:t>Generate the following graph from aimsir17 (January)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48E1AA-1FF2-A24A-A994-D5D5007BB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41D6-3AB8-1B4D-B7DF-9C85B9072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75" y="1575914"/>
            <a:ext cx="10783425" cy="488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75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1611-2867-3D42-B377-CA8811D0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C3C71-34C8-AC43-9A36-790E6ED2D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6ACCCE0-176E-BC40-B16A-1D6C11DB57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812364"/>
              </p:ext>
            </p:extLst>
          </p:nvPr>
        </p:nvGraphicFramePr>
        <p:xfrm>
          <a:off x="2196258" y="1437400"/>
          <a:ext cx="758321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246">
                  <a:extLst>
                    <a:ext uri="{9D8B030D-6E8A-4147-A177-3AD203B41FA5}">
                      <a16:colId xmlns:a16="http://schemas.microsoft.com/office/drawing/2014/main" val="1570151564"/>
                    </a:ext>
                  </a:extLst>
                </a:gridCol>
                <a:gridCol w="6492968">
                  <a:extLst>
                    <a:ext uri="{9D8B030D-6E8A-4147-A177-3AD203B41FA5}">
                      <a16:colId xmlns:a16="http://schemas.microsoft.com/office/drawing/2014/main" val="2195068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988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Session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42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Introduction to R and R Studio 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1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Exploratory Data Analysis: the </a:t>
                      </a:r>
                      <a:r>
                        <a:rPr lang="en-US" sz="1800" b="1">
                          <a:solidFill>
                            <a:srgbClr val="0432FF"/>
                          </a:solidFill>
                        </a:rPr>
                        <a:t>tibble</a:t>
                      </a:r>
                      <a:r>
                        <a:rPr lang="en-US" sz="1800"/>
                        <a:t> and </a:t>
                      </a:r>
                      <a:r>
                        <a:rPr lang="en-US" sz="1800" b="1">
                          <a:solidFill>
                            <a:srgbClr val="0432FF"/>
                          </a:solidFill>
                        </a:rPr>
                        <a:t>ggplot2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01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Functions, Vectors and Lists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5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Introduction to Functionals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purrr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257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Transformation I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dplyr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75749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Session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572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Transformation II with dplyr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84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Statistical Transformation with ggplot2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9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Advanced Functionals and Modelling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purrr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33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Exploratory Data </a:t>
                      </a:r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Analysis  - Case Study using aimsir17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38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2530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(3) Common Problems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291464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 can be “extremely picky, and a misplaced character can make all the difference”</a:t>
            </a:r>
          </a:p>
          <a:p>
            <a:r>
              <a:rPr lang="en-US" dirty="0"/>
              <a:t>Make sure every ( is matched with a )</a:t>
            </a:r>
          </a:p>
          <a:p>
            <a:r>
              <a:rPr lang="en-US" dirty="0"/>
              <a:t>For </a:t>
            </a:r>
            <a:r>
              <a:rPr lang="en-US" dirty="0" err="1"/>
              <a:t>ggplot</a:t>
            </a:r>
            <a:r>
              <a:rPr lang="en-US" dirty="0"/>
              <a:t> calls, the + must come at the end of the line, not at the start (see below)</a:t>
            </a:r>
          </a:p>
          <a:p>
            <a:r>
              <a:rPr lang="en-US" dirty="0"/>
              <a:t>You can get help about any function by running ?</a:t>
            </a:r>
            <a:r>
              <a:rPr lang="en-US" dirty="0" err="1"/>
              <a:t>function_name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 descr="Screenshot 2017-06-21 08.21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707468"/>
            <a:ext cx="9144000" cy="144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783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(4) Facets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way to add categorical variables is to split a plot into facets, subplots that display one subset of the data.</a:t>
            </a:r>
          </a:p>
          <a:p>
            <a:r>
              <a:rPr lang="en-US" dirty="0"/>
              <a:t>To facet your plot by a single variable, use </a:t>
            </a:r>
            <a:r>
              <a:rPr lang="en-US" dirty="0" err="1"/>
              <a:t>facet_wrap</a:t>
            </a:r>
            <a:r>
              <a:rPr lang="en-US" dirty="0"/>
              <a:t>(), with ~ followed by the variable name</a:t>
            </a:r>
          </a:p>
          <a:p>
            <a:r>
              <a:rPr lang="en-US" dirty="0"/>
              <a:t>To facet on the combination of two variables, used </a:t>
            </a:r>
            <a:r>
              <a:rPr lang="en-US" dirty="0" err="1"/>
              <a:t>facet_grid</a:t>
            </a:r>
            <a:r>
              <a:rPr lang="en-US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45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2" y="1159348"/>
            <a:ext cx="8483599" cy="5306762"/>
          </a:xfrm>
          <a:prstGeom prst="rect">
            <a:avLst/>
          </a:prstGeom>
        </p:spPr>
      </p:pic>
      <p:pic>
        <p:nvPicPr>
          <p:cNvPr id="7" name="Picture 6" descr="Screenshot 2017-02-27 22.44.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00" y="207433"/>
            <a:ext cx="8243888" cy="79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4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414" y="1032934"/>
            <a:ext cx="8631550" cy="5399310"/>
          </a:xfrm>
          <a:prstGeom prst="rect">
            <a:avLst/>
          </a:prstGeom>
        </p:spPr>
      </p:pic>
      <p:pic>
        <p:nvPicPr>
          <p:cNvPr id="5" name="Picture 4" descr="Screenshot 2017-02-27 22.49.1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2" y="-11551"/>
            <a:ext cx="7061541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1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659" y="1525810"/>
            <a:ext cx="6859341" cy="4940300"/>
          </a:xfrm>
          <a:prstGeom prst="rect">
            <a:avLst/>
          </a:prstGeom>
        </p:spPr>
      </p:pic>
      <p:pic>
        <p:nvPicPr>
          <p:cNvPr id="5" name="Picture 4" descr="Screenshot 2017-06-21 08.36.2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45742"/>
            <a:ext cx="85217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25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133" y="1610446"/>
            <a:ext cx="6587067" cy="4855665"/>
          </a:xfrm>
          <a:prstGeom prst="rect">
            <a:avLst/>
          </a:prstGeom>
        </p:spPr>
      </p:pic>
      <p:pic>
        <p:nvPicPr>
          <p:cNvPr id="5" name="Picture 4" descr="Screenshot 2017-06-21 08.48.5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0"/>
            <a:ext cx="84455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95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270" y="1350069"/>
            <a:ext cx="7150100" cy="5048312"/>
          </a:xfrm>
          <a:prstGeom prst="rect">
            <a:avLst/>
          </a:prstGeom>
        </p:spPr>
      </p:pic>
      <p:pic>
        <p:nvPicPr>
          <p:cNvPr id="4" name="Picture 3" descr="Screenshot 2017-06-21 08.50.1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600" y="46569"/>
            <a:ext cx="84328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4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4C8635-AF09-544C-A03D-824FA96C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9" y="-58735"/>
            <a:ext cx="10972800" cy="1143000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2.4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DB9350-D50D-C141-8647-594BB7717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931" y="938049"/>
            <a:ext cx="10972800" cy="4525963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facet_wrap</a:t>
            </a:r>
            <a:r>
              <a:rPr lang="en-US" dirty="0"/>
              <a:t> to generate this for every weather station as a separate plot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48E1AA-1FF2-A24A-A994-D5D5007BB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41D6-3AB8-1B4D-B7DF-9C85B9072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352" y="2232964"/>
            <a:ext cx="8776138" cy="397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018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(5) Geometric Objects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Both of these plots contain the same x and y variable, and describe the same data</a:t>
            </a:r>
          </a:p>
          <a:p>
            <a:r>
              <a:rPr lang="en-US" dirty="0"/>
              <a:t>The plots are not identical, they use a different visual object to represent the data</a:t>
            </a:r>
          </a:p>
          <a:p>
            <a:r>
              <a:rPr lang="en-US" dirty="0"/>
              <a:t>In ggplot2 syntax, we say the use different </a:t>
            </a:r>
            <a:r>
              <a:rPr lang="en-US" b="1" i="1" dirty="0" err="1">
                <a:solidFill>
                  <a:srgbClr val="0000FF"/>
                </a:solidFill>
              </a:rPr>
              <a:t>geoms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664" y="1044610"/>
            <a:ext cx="3000619" cy="27427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622" y="3694111"/>
            <a:ext cx="3032568" cy="27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992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geom</a:t>
            </a:r>
            <a:r>
              <a:rPr lang="en-US" dirty="0"/>
              <a:t> is a geometrical object that a plot uses to represent data</a:t>
            </a:r>
          </a:p>
          <a:p>
            <a:r>
              <a:rPr lang="en-US" dirty="0"/>
              <a:t>Bar charts use </a:t>
            </a:r>
            <a:r>
              <a:rPr lang="en-US" dirty="0">
                <a:solidFill>
                  <a:srgbClr val="0000FF"/>
                </a:solidFill>
              </a:rPr>
              <a:t>bar </a:t>
            </a:r>
            <a:r>
              <a:rPr lang="en-US" dirty="0" err="1">
                <a:solidFill>
                  <a:srgbClr val="0000FF"/>
                </a:solidFill>
              </a:rPr>
              <a:t>geoms</a:t>
            </a:r>
            <a:r>
              <a:rPr lang="en-US" dirty="0"/>
              <a:t>, line charts use </a:t>
            </a:r>
            <a:r>
              <a:rPr lang="en-US" dirty="0">
                <a:solidFill>
                  <a:srgbClr val="0000FF"/>
                </a:solidFill>
              </a:rPr>
              <a:t>line </a:t>
            </a:r>
            <a:r>
              <a:rPr lang="en-US" dirty="0" err="1">
                <a:solidFill>
                  <a:srgbClr val="0000FF"/>
                </a:solidFill>
              </a:rPr>
              <a:t>geoms</a:t>
            </a:r>
            <a:r>
              <a:rPr lang="en-US" dirty="0"/>
              <a:t>, and scatter plots use the </a:t>
            </a:r>
            <a:r>
              <a:rPr lang="en-US" dirty="0">
                <a:solidFill>
                  <a:srgbClr val="0000FF"/>
                </a:solidFill>
              </a:rPr>
              <a:t>point geom</a:t>
            </a:r>
            <a:r>
              <a:rPr lang="en-US" dirty="0"/>
              <a:t>.</a:t>
            </a:r>
          </a:p>
          <a:p>
            <a:r>
              <a:rPr lang="en-US" dirty="0"/>
              <a:t>To change the </a:t>
            </a:r>
            <a:r>
              <a:rPr lang="en-US" dirty="0" err="1"/>
              <a:t>geom</a:t>
            </a:r>
            <a:r>
              <a:rPr lang="en-US" dirty="0"/>
              <a:t> in your plot, simply change the </a:t>
            </a:r>
            <a:r>
              <a:rPr lang="en-US" dirty="0" err="1"/>
              <a:t>geom</a:t>
            </a:r>
            <a:r>
              <a:rPr lang="en-US" dirty="0"/>
              <a:t> function that is added to the </a:t>
            </a:r>
            <a:r>
              <a:rPr lang="en-US" dirty="0" err="1"/>
              <a:t>ggplot</a:t>
            </a:r>
            <a:r>
              <a:rPr lang="en-US" dirty="0"/>
              <a:t> call.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245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Data Frames/Tibbles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3208638" cy="4525963"/>
          </a:xfrm>
        </p:spPr>
        <p:txBody>
          <a:bodyPr>
            <a:normAutofit/>
          </a:bodyPr>
          <a:lstStyle/>
          <a:p>
            <a:r>
              <a:rPr lang="en-US" dirty="0"/>
              <a:t>The most common way of storing data in R</a:t>
            </a:r>
          </a:p>
          <a:p>
            <a:r>
              <a:rPr lang="en-US" dirty="0"/>
              <a:t>A two-dimensional structure, with rows (observations) and columns (variables)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</a:t>
            </a:fld>
            <a:endParaRPr lang="en-US"/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AF22B0D4-2143-284D-9BE0-3E631828D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962" y="1901728"/>
            <a:ext cx="7606318" cy="390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87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plot </a:t>
            </a:r>
            <a:r>
              <a:rPr lang="en-US" dirty="0" err="1"/>
              <a:t>geoms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848556" y="1485206"/>
          <a:ext cx="8362244" cy="462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9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2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geom_smooth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Fits a smoother to data and displays</a:t>
                      </a:r>
                      <a:r>
                        <a:rPr lang="en-US" sz="1600" baseline="0" dirty="0"/>
                        <a:t> the smooth and its standard error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geom_boxplot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Produces a box-and-whisker plot to </a:t>
                      </a:r>
                      <a:r>
                        <a:rPr lang="en-US" sz="1600" dirty="0" err="1"/>
                        <a:t>summarise</a:t>
                      </a:r>
                      <a:r>
                        <a:rPr lang="en-US" sz="1600" dirty="0"/>
                        <a:t> the distribution of a set of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geom_histogram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 err="1"/>
                        <a:t>geom_freqpoly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Shows the distribution of continuous variables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geom_bar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Shows the distribution of categorical</a:t>
                      </a:r>
                      <a:r>
                        <a:rPr lang="en-US" sz="1600" baseline="0" dirty="0"/>
                        <a:t> variables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geom_path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 err="1"/>
                        <a:t>geom_line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Draws lines between data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geom_area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Draws an area plot,</a:t>
                      </a:r>
                      <a:r>
                        <a:rPr lang="en-US" sz="1600" baseline="0" dirty="0"/>
                        <a:t> which is a line plot filled to the y-axis. Multiple groups will be stacked upon each other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geom_rect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 err="1"/>
                        <a:t>geom_tile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 err="1"/>
                        <a:t>geom_raster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Draw rectangles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geom_polygon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Draws polygons, which</a:t>
                      </a:r>
                      <a:r>
                        <a:rPr lang="en-US" sz="1600" baseline="0" dirty="0"/>
                        <a:t> are filled paths.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2354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Examples of using different </a:t>
            </a:r>
            <a:r>
              <a:rPr lang="en-US" dirty="0" err="1"/>
              <a:t>geoms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963" y="2140113"/>
            <a:ext cx="3720421" cy="3400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267" y="2328661"/>
            <a:ext cx="3514150" cy="3212203"/>
          </a:xfrm>
          <a:prstGeom prst="rect">
            <a:avLst/>
          </a:prstGeom>
        </p:spPr>
      </p:pic>
      <p:pic>
        <p:nvPicPr>
          <p:cNvPr id="8" name="Picture 7" descr="Screenshot 2017-06-21 11.27.33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18"/>
          <a:stretch/>
        </p:blipFill>
        <p:spPr>
          <a:xfrm>
            <a:off x="1714500" y="1155864"/>
            <a:ext cx="7327900" cy="933450"/>
          </a:xfrm>
          <a:prstGeom prst="rect">
            <a:avLst/>
          </a:prstGeom>
        </p:spPr>
      </p:pic>
      <p:pic>
        <p:nvPicPr>
          <p:cNvPr id="9" name="Picture 8" descr="Screenshot 2017-06-21 11.27.33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59"/>
          <a:stretch/>
        </p:blipFill>
        <p:spPr>
          <a:xfrm>
            <a:off x="3259172" y="5420638"/>
            <a:ext cx="7327900" cy="104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9222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000"/>
                </a:solidFill>
              </a:rPr>
              <a:t>Challenge 2.5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Combine both these onto a single 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4859B4-9B24-7442-BFE7-7B51A2441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494" y="2644609"/>
            <a:ext cx="3720421" cy="3400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9B4867-C8D1-224A-817C-F8490C2A6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798" y="2833157"/>
            <a:ext cx="3514150" cy="321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5976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4C8635-AF09-544C-A03D-824FA96C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2.4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DB9350-D50D-C141-8647-594BB7717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08463"/>
            <a:ext cx="10972800" cy="554420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Generate the following graph from aimsir17. Focus on </a:t>
            </a:r>
            <a:r>
              <a:rPr lang="en-US" dirty="0" err="1"/>
              <a:t>Athenry</a:t>
            </a:r>
            <a:r>
              <a:rPr lang="en-US" dirty="0"/>
              <a:t> and Dublin Airport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48E1AA-1FF2-A24A-A994-D5D5007BB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C8C81C-0E4D-B94D-B77A-A7ED00FD9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28" y="1625679"/>
            <a:ext cx="10465744" cy="467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96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tibble</a:t>
            </a:r>
            <a:r>
              <a:rPr lang="en-US" dirty="0"/>
              <a:t> abbreviations (variable types)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600188"/>
              </p:ext>
            </p:extLst>
          </p:nvPr>
        </p:nvGraphicFramePr>
        <p:xfrm>
          <a:off x="2777067" y="1671638"/>
          <a:ext cx="6671733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95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2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Abbreviation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 err="1"/>
                        <a:t>int</a:t>
                      </a:r>
                      <a:endParaRPr lang="en-US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 err="1"/>
                        <a:t>dbl</a:t>
                      </a:r>
                      <a:endParaRPr lang="en-US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doubles (real numbers)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 err="1"/>
                        <a:t>chr</a:t>
                      </a:r>
                      <a:endParaRPr lang="en-US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character vectors (strings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 err="1"/>
                        <a:t>dttm</a:t>
                      </a:r>
                      <a:r>
                        <a:rPr lang="en-US" sz="2400" i="1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date-times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 err="1"/>
                        <a:t>lgl</a:t>
                      </a:r>
                      <a:endParaRPr lang="en-US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logical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 err="1"/>
                        <a:t>fctr</a:t>
                      </a:r>
                      <a:r>
                        <a:rPr lang="en-US" sz="2400" i="1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factor (categorical</a:t>
                      </a:r>
                      <a:r>
                        <a:rPr lang="en-US" sz="2400" baseline="0" dirty="0"/>
                        <a:t> variables with fixed possible values)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/>
                        <a:t>date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2616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8FBA7-E798-F541-91C1-3860A5F2A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2.1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DB9A5-9667-4147-A06B-FA910364E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some of the following </a:t>
            </a:r>
            <a:r>
              <a:rPr lang="en-US" dirty="0" err="1"/>
              <a:t>tibbles</a:t>
            </a:r>
            <a:r>
              <a:rPr lang="en-US" dirty="0"/>
              <a:t> in R</a:t>
            </a:r>
          </a:p>
          <a:p>
            <a:pPr lvl="1"/>
            <a:r>
              <a:rPr lang="en-US" dirty="0"/>
              <a:t> mpg (ggplot2)</a:t>
            </a:r>
          </a:p>
          <a:p>
            <a:pPr lvl="1"/>
            <a:r>
              <a:rPr lang="en-US" dirty="0"/>
              <a:t>flights (nycflights13)</a:t>
            </a:r>
          </a:p>
          <a:p>
            <a:pPr lvl="1"/>
            <a:r>
              <a:rPr lang="en-US" dirty="0"/>
              <a:t>observations (aimsir17)</a:t>
            </a:r>
          </a:p>
          <a:p>
            <a:pPr lvl="1"/>
            <a:r>
              <a:rPr lang="en-US" dirty="0"/>
              <a:t>eirgrid17 (aimsir17)</a:t>
            </a:r>
          </a:p>
          <a:p>
            <a:pPr lvl="1"/>
            <a:r>
              <a:rPr lang="en-US" dirty="0"/>
              <a:t>stations (aimsir17)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F14A5-2F03-CA48-968A-BC05D9BD2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17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298FB-B4F2-304B-A562-B7A2864D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</a:t>
            </a:r>
            <a:r>
              <a:rPr lang="en-US" dirty="0" err="1"/>
              <a:t>Aanalysis</a:t>
            </a:r>
            <a:r>
              <a:rPr lang="en-US" dirty="0"/>
              <a:t>: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A01E-8324-154A-9867-E13B542A9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 an understanding of your data</a:t>
            </a:r>
          </a:p>
          <a:p>
            <a:r>
              <a:rPr lang="en-US" dirty="0"/>
              <a:t>Use questions as tools to guide your investigation</a:t>
            </a:r>
          </a:p>
          <a:p>
            <a:r>
              <a:rPr lang="en-US" dirty="0"/>
              <a:t>A creative process “the key to asking quality questions is to generate a large quantity of questions”</a:t>
            </a:r>
          </a:p>
          <a:p>
            <a:r>
              <a:rPr lang="en-US" dirty="0"/>
              <a:t>Useful to explore variation in variables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C55126-E691-9442-B780-E6D05B0B3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85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64964"/>
            <a:ext cx="10972800" cy="1143000"/>
          </a:xfrm>
        </p:spPr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1405376"/>
            <a:ext cx="10878207" cy="162472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rgbClr val="0000FF"/>
                </a:solidFill>
              </a:rPr>
              <a:t>“Data exploration is the art of looking at your data, rapidly generating hypotheses, quickly testing them, then repeating again and again and again.” (Wickham and </a:t>
            </a:r>
            <a:r>
              <a:rPr lang="en-US" dirty="0" err="1">
                <a:solidFill>
                  <a:srgbClr val="0000FF"/>
                </a:solidFill>
              </a:rPr>
              <a:t>Grolemund</a:t>
            </a:r>
            <a:r>
              <a:rPr lang="en-US" dirty="0">
                <a:solidFill>
                  <a:srgbClr val="0000FF"/>
                </a:solidFill>
              </a:rPr>
              <a:t> 2017).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 descr="data-science-explo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309" y="3224924"/>
            <a:ext cx="9030751" cy="331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4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42334-0E99-D346-B7E6-0ADDC57F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207" y="133713"/>
            <a:ext cx="11372193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Defining Important Terms (Wickham and </a:t>
            </a:r>
            <a:r>
              <a:rPr lang="en-US" dirty="0" err="1"/>
              <a:t>Grolemund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C6625-5918-FA48-95B0-1DAED0CFF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119E734-4AAD-D64A-B083-E70C022BB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876974"/>
              </p:ext>
            </p:extLst>
          </p:nvPr>
        </p:nvGraphicFramePr>
        <p:xfrm>
          <a:off x="1473199" y="1276713"/>
          <a:ext cx="8846207" cy="458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510">
                  <a:extLst>
                    <a:ext uri="{9D8B030D-6E8A-4147-A177-3AD203B41FA5}">
                      <a16:colId xmlns:a16="http://schemas.microsoft.com/office/drawing/2014/main" val="4220679886"/>
                    </a:ext>
                  </a:extLst>
                </a:gridCol>
                <a:gridCol w="6939697">
                  <a:extLst>
                    <a:ext uri="{9D8B030D-6E8A-4147-A177-3AD203B41FA5}">
                      <a16:colId xmlns:a16="http://schemas.microsoft.com/office/drawing/2014/main" val="1601892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313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quantity, quality or property that you can measure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299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state of a variable when you measure it. The value of a variable may change from measurement to measurement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462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Observation (or case)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set of measurements made under similar conditions (you usually make all of the measurements in an observation at the same time and on the same object). 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An observation will contain several values, each associated with a different variable.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556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Tabular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set of values, each associated with a variable and an observation. Tabular data is tidy if each value is placed in its own “cell”, each variable in its own column, and each observation in its own row.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All the data in </a:t>
                      </a:r>
                      <a:r>
                        <a:rPr lang="en-US" dirty="0">
                          <a:solidFill>
                            <a:srgbClr val="0432FF"/>
                          </a:solidFill>
                        </a:rPr>
                        <a:t>aimsir17</a:t>
                      </a:r>
                      <a:r>
                        <a:rPr lang="en-US" dirty="0"/>
                        <a:t> and </a:t>
                      </a:r>
                      <a:r>
                        <a:rPr lang="en-US" dirty="0">
                          <a:solidFill>
                            <a:srgbClr val="0432FF"/>
                          </a:solidFill>
                        </a:rPr>
                        <a:t>ggplot2</a:t>
                      </a:r>
                      <a:r>
                        <a:rPr lang="en-US" dirty="0"/>
                        <a:t> is tidy data.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466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1668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Visualisation</a:t>
            </a:r>
            <a:r>
              <a:rPr lang="en-US" dirty="0"/>
              <a:t> with </a:t>
            </a:r>
            <a:r>
              <a:rPr lang="en-US" b="1" dirty="0">
                <a:solidFill>
                  <a:srgbClr val="0000FF"/>
                </a:solidFill>
              </a:rPr>
              <a:t>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17639"/>
            <a:ext cx="8229600" cy="939799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“The simple graph has brought more information to the data analyst’s mind that any other device.” – John </a:t>
            </a:r>
            <a:r>
              <a:rPr lang="en-US" sz="2400" dirty="0" err="1">
                <a:solidFill>
                  <a:srgbClr val="0000FF"/>
                </a:solidFill>
              </a:rPr>
              <a:t>Tukey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Screenshot 2017-02-27 21.10.1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"/>
          <a:stretch/>
        </p:blipFill>
        <p:spPr>
          <a:xfrm>
            <a:off x="1981200" y="2425170"/>
            <a:ext cx="8153400" cy="372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331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12697</TotalTime>
  <Words>1232</Words>
  <Application>Microsoft Macintosh PowerPoint</Application>
  <PresentationFormat>Widescreen</PresentationFormat>
  <Paragraphs>235</Paragraphs>
  <Slides>33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Topic 2: Exploratory Data Analysis</vt:lpstr>
      <vt:lpstr>Course Overview</vt:lpstr>
      <vt:lpstr>Data Frames/Tibbles</vt:lpstr>
      <vt:lpstr>tibble abbreviations (variable types)</vt:lpstr>
      <vt:lpstr>Challenge 2.1</vt:lpstr>
      <vt:lpstr>Exploratory Data Aanalysis: Goal</vt:lpstr>
      <vt:lpstr>Data Exploration</vt:lpstr>
      <vt:lpstr>Defining Important Terms (Wickham and Grolemund)</vt:lpstr>
      <vt:lpstr>Data Visualisation with ggplot2</vt:lpstr>
      <vt:lpstr>Fuel Economy Data Set (ggplot2::mpg)</vt:lpstr>
      <vt:lpstr>First Steps</vt:lpstr>
      <vt:lpstr>Selecting data</vt:lpstr>
      <vt:lpstr>Creating a ggplot</vt:lpstr>
      <vt:lpstr>Interpreting the plot</vt:lpstr>
      <vt:lpstr>Challenge 2.2</vt:lpstr>
      <vt:lpstr>(2) Aesthetic Mappings</vt:lpstr>
      <vt:lpstr>PowerPoint Presentation</vt:lpstr>
      <vt:lpstr>PowerPoint Presentation</vt:lpstr>
      <vt:lpstr>Challenge 2.3</vt:lpstr>
      <vt:lpstr>(3) Common Problems</vt:lpstr>
      <vt:lpstr>(4) Facets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 2.4</vt:lpstr>
      <vt:lpstr>(5) Geometric Objects</vt:lpstr>
      <vt:lpstr>geom</vt:lpstr>
      <vt:lpstr>Sample plot geoms</vt:lpstr>
      <vt:lpstr>Examples of using different geoms</vt:lpstr>
      <vt:lpstr>Challenge 2.5</vt:lpstr>
      <vt:lpstr>Challenge 2.4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</dc:creator>
  <cp:lastModifiedBy>Duggan, James</cp:lastModifiedBy>
  <cp:revision>442</cp:revision>
  <cp:lastPrinted>2020-11-24T11:26:30Z</cp:lastPrinted>
  <dcterms:created xsi:type="dcterms:W3CDTF">2016-06-27T07:49:28Z</dcterms:created>
  <dcterms:modified xsi:type="dcterms:W3CDTF">2022-04-29T13:19:26Z</dcterms:modified>
</cp:coreProperties>
</file>